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6002000" cy="11314113"/>
  <p:notesSz cx="9925050" cy="6796088"/>
  <p:defaultTextStyle>
    <a:defPPr>
      <a:defRPr lang="en-GB"/>
    </a:defPPr>
    <a:lvl1pPr algn="l" defTabSz="449263" rtl="0" eaLnBrk="0" fontAlgn="base" hangingPunct="0">
      <a:lnSpc>
        <a:spcPct val="9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b="1" kern="1200">
        <a:solidFill>
          <a:schemeClr val="bg1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lnSpc>
        <a:spcPct val="9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b="1" kern="1200">
        <a:solidFill>
          <a:schemeClr val="bg1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lnSpc>
        <a:spcPct val="9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b="1" kern="1200">
        <a:solidFill>
          <a:schemeClr val="bg1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lnSpc>
        <a:spcPct val="9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b="1" kern="1200">
        <a:solidFill>
          <a:schemeClr val="bg1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lnSpc>
        <a:spcPct val="9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b="1" kern="1200">
        <a:solidFill>
          <a:schemeClr val="bg1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bg1"/>
        </a:solidFill>
        <a:latin typeface="Times New Roman" pitchFamily="16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bg1"/>
        </a:solidFill>
        <a:latin typeface="Times New Roman" pitchFamily="16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bg1"/>
        </a:solidFill>
        <a:latin typeface="Times New Roman" pitchFamily="16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bg1"/>
        </a:solidFill>
        <a:latin typeface="Times New Roman" pitchFamily="1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E5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58" y="-5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9925050" cy="679608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9926638" cy="679926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51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2122150" y="-8054975"/>
            <a:ext cx="24242713" cy="171402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2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993775" y="3228975"/>
            <a:ext cx="7932738" cy="3055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421637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3101975" y="515938"/>
            <a:ext cx="3721100" cy="25495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409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93775" y="3228975"/>
            <a:ext cx="7934325" cy="305911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09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0150" y="3514725"/>
            <a:ext cx="13601700" cy="2425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0300" y="6411913"/>
            <a:ext cx="11201400" cy="289083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F0E4560-E72D-4038-8823-CA823234E7F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B40A6A1-1855-449C-A33A-7F7B9925116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3650" y="7270750"/>
            <a:ext cx="13601700" cy="22463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3650" y="4795838"/>
            <a:ext cx="13601700" cy="24749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DCF14DC-CCA5-4237-9560-175BAB57294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0150" y="3268663"/>
            <a:ext cx="6721475" cy="6784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74025" y="3268663"/>
            <a:ext cx="6723063" cy="6784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16B6471-D295-49F5-AAC9-C936AADAEE0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452438"/>
            <a:ext cx="14401800" cy="1885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2532063"/>
            <a:ext cx="7070725" cy="10556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0100" y="3587750"/>
            <a:ext cx="7070725" cy="651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129588" y="2532063"/>
            <a:ext cx="7072312" cy="10556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129588" y="3587750"/>
            <a:ext cx="7072312" cy="651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ACBE1B3-7FA7-47E9-A6A8-933DF8F241F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B332C2C-7D54-4C26-9A6E-BB2DFF27088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6C9D76E-9A84-435B-929C-E6C7C1AE606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450850"/>
            <a:ext cx="5264150" cy="1916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338" y="450850"/>
            <a:ext cx="8945562" cy="96551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0100" y="2366963"/>
            <a:ext cx="5264150" cy="7739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63B02DA-FEE9-41B1-9C8E-4CE42939D5F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6900" y="7920038"/>
            <a:ext cx="9601200" cy="9350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36900" y="1011238"/>
            <a:ext cx="9601200" cy="67881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36900" y="8855075"/>
            <a:ext cx="9601200" cy="1327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CF7AEB1-1F5F-49CD-90AA-33588D233F7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81F85CF-02C7-438D-8217-0A7097497FB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98250" y="1006475"/>
            <a:ext cx="3398838" cy="9047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0150" y="1006475"/>
            <a:ext cx="10045700" cy="9047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C7C676A-5D5F-40E6-8365-922F35DA77C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00150" y="1006475"/>
            <a:ext cx="13596938" cy="1884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156240" tIns="78120" rIns="156240" bIns="781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00150" y="3268663"/>
            <a:ext cx="13596938" cy="6784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156240" tIns="78120" rIns="156240" bIns="781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1200150" y="10309225"/>
            <a:ext cx="3330575" cy="752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5467350" y="10309225"/>
            <a:ext cx="5064125" cy="752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11468100" y="10309225"/>
            <a:ext cx="3328988" cy="750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156240" tIns="78120" rIns="156240" bIns="781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fld id="{78C7EE66-0FD6-4429-95FB-9E6C3EDE0B2B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5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5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2pPr>
      <a:lvl3pPr marL="1143000" indent="-228600" algn="ctr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5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3pPr>
      <a:lvl4pPr marL="1600200" indent="-228600" algn="ctr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5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4pPr>
      <a:lvl5pPr marL="2057400" indent="-228600" algn="ctr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5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5pPr>
      <a:lvl6pPr marL="2514600" indent="-228600" algn="ctr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5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6pPr>
      <a:lvl7pPr marL="2971800" indent="-228600" algn="ctr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5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7pPr>
      <a:lvl8pPr marL="3429000" indent="-228600" algn="ctr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5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8pPr>
      <a:lvl9pPr marL="3886200" indent="-228600" algn="ctr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5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9pPr>
    </p:titleStyle>
    <p:bodyStyle>
      <a:lvl1pPr marL="342900" indent="-342900" algn="l" defTabSz="449263" rtl="0" eaLnBrk="0" fontAlgn="base" hangingPunct="0">
        <a:lnSpc>
          <a:spcPct val="90000"/>
        </a:lnSpc>
        <a:spcBef>
          <a:spcPts val="137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5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0000"/>
        </a:lnSpc>
        <a:spcBef>
          <a:spcPts val="10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1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0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4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0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4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lnSpc>
          <a:spcPct val="90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4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lnSpc>
          <a:spcPct val="90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4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lnSpc>
          <a:spcPct val="90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4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lnSpc>
          <a:spcPct val="90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4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Microsoft_Word_97_-_2003_Document1.doc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8429628" y="1587387"/>
            <a:ext cx="7086600" cy="6629400"/>
          </a:xfrm>
          <a:prstGeom prst="rect">
            <a:avLst/>
          </a:prstGeom>
          <a:gradFill rotWithShape="0">
            <a:gsLst>
              <a:gs pos="0">
                <a:srgbClr val="156B13"/>
              </a:gs>
              <a:gs pos="100000">
                <a:srgbClr val="DDEBCF"/>
              </a:gs>
            </a:gsLst>
            <a:lin ang="8100000" scaled="1"/>
          </a:gra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8229600" y="7467600"/>
            <a:ext cx="7162800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9863" algn="l"/>
                <a:tab pos="10779125" algn="l"/>
                <a:tab pos="10780713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        Remote	                 Less Likely	     Equally Likely               More Likely	       Almost Certain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9863" algn="l"/>
                <a:tab pos="10779125" algn="l"/>
                <a:tab pos="10780713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			       As Unlikely</a:t>
            </a:r>
          </a:p>
        </p:txBody>
      </p:sp>
      <p:sp>
        <p:nvSpPr>
          <p:cNvPr id="3075" name="Line 3"/>
          <p:cNvSpPr>
            <a:spLocks noChangeShapeType="1"/>
          </p:cNvSpPr>
          <p:nvPr/>
        </p:nvSpPr>
        <p:spPr bwMode="auto">
          <a:xfrm>
            <a:off x="9601200" y="838200"/>
            <a:ext cx="1588" cy="6705600"/>
          </a:xfrm>
          <a:prstGeom prst="line">
            <a:avLst/>
          </a:prstGeom>
          <a:noFill/>
          <a:ln w="9360">
            <a:solidFill>
              <a:srgbClr val="F8F8F8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11049000" y="838200"/>
            <a:ext cx="1588" cy="6629400"/>
          </a:xfrm>
          <a:prstGeom prst="line">
            <a:avLst/>
          </a:prstGeom>
          <a:noFill/>
          <a:ln w="9360">
            <a:solidFill>
              <a:srgbClr val="F8F8F8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12538075" y="1120775"/>
            <a:ext cx="1588" cy="6629400"/>
          </a:xfrm>
          <a:prstGeom prst="line">
            <a:avLst/>
          </a:prstGeom>
          <a:noFill/>
          <a:ln w="9360">
            <a:solidFill>
              <a:srgbClr val="F8F8F8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9677400" y="7848600"/>
            <a:ext cx="4267200" cy="182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(LIKELIHOOD OF OCCURRENCE)</a:t>
            </a:r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8001000" y="6089650"/>
            <a:ext cx="7083425" cy="1588"/>
          </a:xfrm>
          <a:prstGeom prst="line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8001000" y="4792663"/>
            <a:ext cx="7083425" cy="1587"/>
          </a:xfrm>
          <a:prstGeom prst="line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304800" y="457200"/>
            <a:ext cx="15316200" cy="762000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304800" y="1155700"/>
            <a:ext cx="5824538" cy="603614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341313" indent="-341313">
              <a:buFont typeface="Times New Roman" pitchFamily="16" charset="0"/>
              <a:buAutoNum type="arabicPeriod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Risk of damage to physical assets owned by the council – buildings, furniture, equipment, etc (loss or damage).R1 L1 G2</a:t>
            </a:r>
            <a:b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</a:br>
            <a:endParaRPr lang="en-GB" sz="1100" dirty="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  <a:p>
            <a:pPr marL="341313" indent="-341313">
              <a:buFont typeface="Times New Roman" pitchFamily="16" charset="0"/>
              <a:buAutoNum type="arabicPeriod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There is a risk of damage to third party property or individuals as a consequence of the council providing services or amenities to the public (public liability).R1/2 L1 G1</a:t>
            </a:r>
            <a:b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</a:br>
            <a:endParaRPr lang="en-GB" sz="1100" dirty="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  <a:p>
            <a:pPr marL="341313" indent="-341313">
              <a:buFont typeface="Times New Roman" pitchFamily="16" charset="0"/>
              <a:buAutoNum type="arabicPeriod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Risk of consequential loss of income or the need to provide essential services following critical damage, loss or non-performance by a third party (consequential loss).R3 L1 G2</a:t>
            </a:r>
            <a:b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</a:br>
            <a:endParaRPr lang="en-GB" sz="1100" dirty="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  <a:p>
            <a:pPr marL="341313" indent="-341313">
              <a:buFont typeface="Times New Roman" pitchFamily="16" charset="0"/>
              <a:buAutoNum type="arabicPeriod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Legal liability as a consequence of asset ownership (public liability). R1 L1 G4</a:t>
            </a:r>
            <a:b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</a:br>
            <a:endParaRPr lang="en-GB" sz="1100" dirty="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  <a:p>
            <a:pPr marL="341313" indent="-341313">
              <a:buFont typeface="Times New Roman" pitchFamily="16" charset="0"/>
              <a:buAutoNum type="arabicPeriod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Review of internal controls in place and their documentation. R1 L5 G2</a:t>
            </a:r>
            <a:b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</a:br>
            <a:endParaRPr lang="en-GB" sz="1100" dirty="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  <a:p>
            <a:pPr marL="341313" indent="-341313">
              <a:buFont typeface="Times New Roman" pitchFamily="16" charset="0"/>
              <a:buAutoNum type="arabicPeriod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Annual review of contracts. Do procedure R1/2 L3 G2</a:t>
            </a:r>
            <a:b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</a:br>
            <a:endParaRPr lang="en-GB" sz="1100" dirty="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  <a:p>
            <a:pPr marL="341313" indent="-341313">
              <a:buFont typeface="Times New Roman" pitchFamily="16" charset="0"/>
              <a:buAutoNum type="arabicPeriod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Ensuring that all requirements are met under employment law and regulations. R1 L1 G2</a:t>
            </a:r>
            <a:b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</a:br>
            <a:endParaRPr lang="en-GB" sz="1100" dirty="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  <a:p>
            <a:pPr marL="341313" indent="-341313">
              <a:buFont typeface="Times New Roman" pitchFamily="16" charset="0"/>
              <a:buAutoNum type="arabicPeriod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Documented procedures to deal with enquiries from the public. R1/2 L1 G2</a:t>
            </a:r>
            <a:b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</a:br>
            <a: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/>
            </a:r>
            <a:b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</a:br>
            <a: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Other risks as specific items:</a:t>
            </a:r>
            <a:b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</a:br>
            <a:endParaRPr lang="en-GB" sz="1100" dirty="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  <a:p>
            <a:pPr marL="341313" indent="-341313">
              <a:buFont typeface="Times New Roman" pitchFamily="16" charset="0"/>
              <a:buAutoNum type="arabicPeriod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Pond - there is a risk that individuals could be at risk from the pond but is it ours or the access. Potential flood risk. Not BPC responsibility. Investigate.</a:t>
            </a:r>
            <a:b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</a:br>
            <a:endParaRPr lang="en-GB" sz="1100" dirty="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  <a:p>
            <a:pPr marL="341313" indent="-341313">
              <a:buFont typeface="Times New Roman" pitchFamily="16" charset="0"/>
              <a:buAutoNum type="arabicPeriod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Play area – there is a risk that individuals could be injured. Controlled through maintenance &amp; insurance. Inspected &amp; cleared.</a:t>
            </a:r>
            <a:b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</a:br>
            <a:endParaRPr lang="en-GB" sz="1100" dirty="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  <a:p>
            <a:pPr marL="341313" indent="-341313">
              <a:buFont typeface="Times New Roman" pitchFamily="16" charset="0"/>
              <a:buAutoNum type="arabicPeriod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Grass maintenance – Contracted and insured </a:t>
            </a:r>
            <a:r>
              <a:rPr lang="en-GB" sz="1100" dirty="0" smtClean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service </a:t>
            </a:r>
            <a:r>
              <a:rPr lang="en-GB" sz="1100" dirty="0" smtClean="0">
                <a:solidFill>
                  <a:srgbClr val="FF0000"/>
                </a:solidFill>
                <a:ea typeface="Lucida Sans Unicode" charset="0"/>
                <a:cs typeface="Lucida Sans Unicode" charset="0"/>
              </a:rPr>
              <a:t>however OCC proposes to cut grant even though we are part way through a contract with our supplier. Mitigation is push back as unreasonable. R3 L4 G3</a:t>
            </a:r>
            <a: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/>
            </a:r>
            <a:b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</a:br>
            <a:endParaRPr lang="en-GB" sz="1100" dirty="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  <a:p>
            <a:pPr marL="341313" indent="-341313">
              <a:buFont typeface="Times New Roman" pitchFamily="16" charset="0"/>
              <a:buAutoNum type="arabicPeriod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11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Allotments – there is a risk that allotments may be used inappropriately causing hazard/injury. Control and limits on livestock. </a:t>
            </a:r>
            <a:r>
              <a:rPr lang="en-GB" sz="1100" dirty="0" smtClean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 </a:t>
            </a:r>
            <a:r>
              <a:rPr lang="en-GB" sz="1100" dirty="0" smtClean="0">
                <a:solidFill>
                  <a:srgbClr val="FF0000"/>
                </a:solidFill>
                <a:ea typeface="Lucida Sans Unicode" charset="0"/>
                <a:cs typeface="Lucida Sans Unicode" charset="0"/>
              </a:rPr>
              <a:t>Failure to get new contract signed and rents collected. </a:t>
            </a:r>
            <a:endParaRPr lang="en-GB" sz="1100" dirty="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  <a:p>
            <a:pPr marL="341313" indent="-341313">
              <a:buFont typeface="Times New Roman" pitchFamily="16" charset="0"/>
              <a:buAutoNum type="arabicPeriod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en-GB" sz="1100" dirty="0" smtClean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VAT – Reclaim – Section 33 VAT Act 1994 only allows local authorities to recover VAT on their non business costs within 3 years: Risk of reclaiming outside of period.  Mitigation is agenda item at each meeting.</a:t>
            </a:r>
          </a:p>
          <a:p>
            <a:pPr marL="341313" indent="-341313">
              <a:buClrTx/>
              <a:buSzTx/>
              <a:buFontTx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endParaRPr lang="en-GB" sz="1100" dirty="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3083" name="Line 11"/>
          <p:cNvSpPr>
            <a:spLocks noChangeShapeType="1"/>
          </p:cNvSpPr>
          <p:nvPr/>
        </p:nvSpPr>
        <p:spPr bwMode="auto">
          <a:xfrm>
            <a:off x="13868400" y="838200"/>
            <a:ext cx="1588" cy="6705600"/>
          </a:xfrm>
          <a:prstGeom prst="line">
            <a:avLst/>
          </a:prstGeom>
          <a:noFill/>
          <a:ln w="9360">
            <a:solidFill>
              <a:srgbClr val="F8F8F8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13762038" y="8177213"/>
            <a:ext cx="1657350" cy="2520950"/>
          </a:xfrm>
          <a:prstGeom prst="rect">
            <a:avLst/>
          </a:prstGeom>
          <a:noFill/>
          <a:ln w="9360">
            <a:solidFill>
              <a:srgbClr val="000000"/>
            </a:solidFill>
            <a:prstDash val="sysDot"/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Financial Impact</a:t>
            </a:r>
          </a:p>
          <a:p>
            <a:pPr algn="ct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200">
              <a:solidFill>
                <a:srgbClr val="000000"/>
              </a:solidFill>
              <a:latin typeface="Arial" charset="0"/>
              <a:ea typeface="Lucida Sans Unicode" charset="0"/>
              <a:cs typeface="Lucida Sans Unicode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200">
              <a:solidFill>
                <a:srgbClr val="000000"/>
              </a:solidFill>
              <a:latin typeface="Arial" charset="0"/>
              <a:ea typeface="Lucida Sans Unicode" charset="0"/>
              <a:cs typeface="Lucida Sans Unicode" charset="0"/>
            </a:endParaRP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14697075" y="8753475"/>
            <a:ext cx="720725" cy="215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  &gt; £50k</a:t>
            </a:r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14625638" y="9329738"/>
            <a:ext cx="936625" cy="215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£10k - £50k</a:t>
            </a: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14625638" y="9906000"/>
            <a:ext cx="863600" cy="215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.£1k - £10k</a:t>
            </a:r>
          </a:p>
        </p:txBody>
      </p:sp>
      <p:sp>
        <p:nvSpPr>
          <p:cNvPr id="3088" name="Oval 16"/>
          <p:cNvSpPr>
            <a:spLocks noChangeArrowheads="1"/>
          </p:cNvSpPr>
          <p:nvPr/>
        </p:nvSpPr>
        <p:spPr bwMode="auto">
          <a:xfrm>
            <a:off x="14122400" y="10337800"/>
            <a:ext cx="228600" cy="22860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12104688" y="9617075"/>
            <a:ext cx="1441450" cy="1152525"/>
          </a:xfrm>
          <a:prstGeom prst="rect">
            <a:avLst/>
          </a:prstGeom>
          <a:noFill/>
          <a:ln w="9360">
            <a:solidFill>
              <a:srgbClr val="000000"/>
            </a:solidFill>
            <a:prstDash val="sysDot"/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Risks by: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Parish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HMG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EA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Cherwell/OCC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Others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             </a:t>
            </a:r>
          </a:p>
        </p:txBody>
      </p:sp>
      <p:sp>
        <p:nvSpPr>
          <p:cNvPr id="3090" name="Oval 18"/>
          <p:cNvSpPr>
            <a:spLocks noChangeArrowheads="1"/>
          </p:cNvSpPr>
          <p:nvPr/>
        </p:nvSpPr>
        <p:spPr bwMode="auto">
          <a:xfrm>
            <a:off x="13114338" y="10337800"/>
            <a:ext cx="304800" cy="152400"/>
          </a:xfrm>
          <a:prstGeom prst="ellipse">
            <a:avLst/>
          </a:prstGeom>
          <a:solidFill>
            <a:srgbClr val="00CC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091" name="Oval 19"/>
          <p:cNvSpPr>
            <a:spLocks noChangeArrowheads="1"/>
          </p:cNvSpPr>
          <p:nvPr/>
        </p:nvSpPr>
        <p:spPr bwMode="auto">
          <a:xfrm rot="21300000">
            <a:off x="13112750" y="10193338"/>
            <a:ext cx="304800" cy="15240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092" name="Oval 20"/>
          <p:cNvSpPr>
            <a:spLocks noChangeArrowheads="1"/>
          </p:cNvSpPr>
          <p:nvPr/>
        </p:nvSpPr>
        <p:spPr bwMode="auto">
          <a:xfrm>
            <a:off x="13114338" y="9832975"/>
            <a:ext cx="304800" cy="152400"/>
          </a:xfrm>
          <a:prstGeom prst="ellipse">
            <a:avLst/>
          </a:prstGeom>
          <a:solidFill>
            <a:srgbClr val="CCFF33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093" name="Oval 21"/>
          <p:cNvSpPr>
            <a:spLocks noChangeArrowheads="1"/>
          </p:cNvSpPr>
          <p:nvPr/>
        </p:nvSpPr>
        <p:spPr bwMode="auto">
          <a:xfrm>
            <a:off x="13114338" y="9977438"/>
            <a:ext cx="304800" cy="152400"/>
          </a:xfrm>
          <a:prstGeom prst="ellipse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094" name="Text Box 22"/>
          <p:cNvSpPr txBox="1">
            <a:spLocks noChangeArrowheads="1"/>
          </p:cNvSpPr>
          <p:nvPr/>
        </p:nvSpPr>
        <p:spPr bwMode="auto">
          <a:xfrm>
            <a:off x="10306050" y="8177213"/>
            <a:ext cx="1600200" cy="2667000"/>
          </a:xfrm>
          <a:prstGeom prst="rect">
            <a:avLst/>
          </a:prstGeom>
          <a:noFill/>
          <a:ln w="9360">
            <a:solidFill>
              <a:srgbClr val="000000"/>
            </a:solidFill>
            <a:prstDash val="sysDot"/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Control Opinion</a:t>
            </a:r>
          </a:p>
          <a:p>
            <a:pPr algn="ct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(Colour of Globe Perimeter)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000">
              <a:solidFill>
                <a:srgbClr val="000000"/>
              </a:solidFill>
              <a:latin typeface="Arial" charset="0"/>
              <a:ea typeface="Lucida Sans Unicode" charset="0"/>
              <a:cs typeface="Lucida Sans Unicode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000">
              <a:solidFill>
                <a:srgbClr val="000000"/>
              </a:solidFill>
              <a:latin typeface="Arial" charset="0"/>
              <a:ea typeface="Lucida Sans Unicode" charset="0"/>
              <a:cs typeface="Lucida Sans Unicode" charset="0"/>
            </a:endParaRPr>
          </a:p>
        </p:txBody>
      </p:sp>
      <p:grpSp>
        <p:nvGrpSpPr>
          <p:cNvPr id="3095" name="Group 23"/>
          <p:cNvGrpSpPr>
            <a:grpSpLocks/>
          </p:cNvGrpSpPr>
          <p:nvPr/>
        </p:nvGrpSpPr>
        <p:grpSpPr bwMode="auto">
          <a:xfrm>
            <a:off x="10737850" y="8537575"/>
            <a:ext cx="682625" cy="2206625"/>
            <a:chOff x="6764" y="5378"/>
            <a:chExt cx="430" cy="1390"/>
          </a:xfrm>
        </p:grpSpPr>
        <p:sp>
          <p:nvSpPr>
            <p:cNvPr id="3096" name="Oval 24"/>
            <p:cNvSpPr>
              <a:spLocks noChangeArrowheads="1"/>
            </p:cNvSpPr>
            <p:nvPr/>
          </p:nvSpPr>
          <p:spPr bwMode="auto">
            <a:xfrm>
              <a:off x="6764" y="5378"/>
              <a:ext cx="431" cy="432"/>
            </a:xfrm>
            <a:prstGeom prst="ellipse">
              <a:avLst/>
            </a:prstGeom>
            <a:solidFill>
              <a:srgbClr val="FFFFFF"/>
            </a:solidFill>
            <a:ln w="28440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lnSpc>
                  <a:spcPct val="100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800"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rPr>
                <a:t>Not  effective</a:t>
              </a:r>
            </a:p>
          </p:txBody>
        </p:sp>
        <p:sp>
          <p:nvSpPr>
            <p:cNvPr id="3097" name="Oval 25"/>
            <p:cNvSpPr>
              <a:spLocks noChangeArrowheads="1"/>
            </p:cNvSpPr>
            <p:nvPr/>
          </p:nvSpPr>
          <p:spPr bwMode="auto">
            <a:xfrm>
              <a:off x="6764" y="5857"/>
              <a:ext cx="431" cy="432"/>
            </a:xfrm>
            <a:prstGeom prst="ellipse">
              <a:avLst/>
            </a:prstGeom>
            <a:solidFill>
              <a:srgbClr val="FFFFFF"/>
            </a:solidFill>
            <a:ln w="2844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lnSpc>
                  <a:spcPct val="100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800" dirty="0"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rPr>
                <a:t>Partially</a:t>
              </a:r>
            </a:p>
            <a:p>
              <a:pPr algn="ctr">
                <a:lnSpc>
                  <a:spcPct val="100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800" dirty="0"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rPr>
                <a:t>effective</a:t>
              </a:r>
            </a:p>
          </p:txBody>
        </p:sp>
        <p:sp>
          <p:nvSpPr>
            <p:cNvPr id="3098" name="Oval 26"/>
            <p:cNvSpPr>
              <a:spLocks noChangeArrowheads="1"/>
            </p:cNvSpPr>
            <p:nvPr/>
          </p:nvSpPr>
          <p:spPr bwMode="auto">
            <a:xfrm>
              <a:off x="6764" y="6337"/>
              <a:ext cx="431" cy="432"/>
            </a:xfrm>
            <a:prstGeom prst="ellipse">
              <a:avLst/>
            </a:prstGeom>
            <a:solidFill>
              <a:srgbClr val="FFFFFF"/>
            </a:solidFill>
            <a:ln w="28440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lnSpc>
                  <a:spcPct val="100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800">
                  <a:solidFill>
                    <a:srgbClr val="000000"/>
                  </a:solidFill>
                  <a:latin typeface="Arial" charset="0"/>
                  <a:ea typeface="Lucida Sans Unicode" charset="0"/>
                  <a:cs typeface="Lucida Sans Unicode" charset="0"/>
                </a:rPr>
                <a:t>Effective</a:t>
              </a:r>
            </a:p>
          </p:txBody>
        </p:sp>
      </p:grpSp>
      <p:sp>
        <p:nvSpPr>
          <p:cNvPr id="3099" name="Text Box 27"/>
          <p:cNvSpPr txBox="1">
            <a:spLocks noChangeArrowheads="1"/>
          </p:cNvSpPr>
          <p:nvPr/>
        </p:nvSpPr>
        <p:spPr bwMode="auto">
          <a:xfrm>
            <a:off x="7424738" y="8177213"/>
            <a:ext cx="3886200" cy="596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100">
              <a:solidFill>
                <a:srgbClr val="FF3300"/>
              </a:solidFill>
              <a:latin typeface="Arial" charset="0"/>
              <a:ea typeface="Lucida Sans Unicode" charset="0"/>
              <a:cs typeface="Lucida Sans Unicode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100">
              <a:solidFill>
                <a:srgbClr val="FF3300"/>
              </a:solidFill>
              <a:latin typeface="Arial" charset="0"/>
              <a:ea typeface="Lucida Sans Unicode" charset="0"/>
              <a:cs typeface="Lucida Sans Unicode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100">
              <a:solidFill>
                <a:srgbClr val="FF3300"/>
              </a:solidFill>
              <a:latin typeface="Arial" charset="0"/>
              <a:ea typeface="Lucida Sans Unicode" charset="0"/>
              <a:cs typeface="Lucida Sans Unicode" charset="0"/>
            </a:endParaRPr>
          </a:p>
        </p:txBody>
      </p:sp>
      <p:sp>
        <p:nvSpPr>
          <p:cNvPr id="3100" name="Text Box 28"/>
          <p:cNvSpPr txBox="1">
            <a:spLocks noChangeArrowheads="1"/>
          </p:cNvSpPr>
          <p:nvPr/>
        </p:nvSpPr>
        <p:spPr bwMode="auto">
          <a:xfrm>
            <a:off x="5791200" y="685800"/>
            <a:ext cx="3048000" cy="182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(REPUTATION IMPACT)</a:t>
            </a:r>
          </a:p>
        </p:txBody>
      </p:sp>
      <p:sp>
        <p:nvSpPr>
          <p:cNvPr id="3101" name="Text Box 29"/>
          <p:cNvSpPr txBox="1">
            <a:spLocks noChangeArrowheads="1"/>
          </p:cNvSpPr>
          <p:nvPr/>
        </p:nvSpPr>
        <p:spPr bwMode="auto">
          <a:xfrm>
            <a:off x="6564313" y="6737350"/>
            <a:ext cx="1836737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1 – Minor impact 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on residents.No external</a:t>
            </a:r>
          </a:p>
        </p:txBody>
      </p:sp>
      <p:graphicFrame>
        <p:nvGraphicFramePr>
          <p:cNvPr id="3102" name="Object 30"/>
          <p:cNvGraphicFramePr>
            <a:graphicFrameLocks noChangeAspect="1"/>
          </p:cNvGraphicFramePr>
          <p:nvPr/>
        </p:nvGraphicFramePr>
        <p:xfrm>
          <a:off x="14020800" y="152400"/>
          <a:ext cx="94996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r:id="rId5" imgW="5486400" imgH="174600" progId="">
                  <p:embed/>
                </p:oleObj>
              </mc:Choice>
              <mc:Fallback>
                <p:oleObj r:id="rId5" imgW="5486400" imgH="174600" progId="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20800" y="152400"/>
                        <a:ext cx="9499600" cy="29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03" name="Text Box 31"/>
          <p:cNvSpPr txBox="1">
            <a:spLocks noChangeArrowheads="1"/>
          </p:cNvSpPr>
          <p:nvPr/>
        </p:nvSpPr>
        <p:spPr bwMode="auto">
          <a:xfrm>
            <a:off x="6575425" y="5334000"/>
            <a:ext cx="1709738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2 – Major impact on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 residents, No external</a:t>
            </a:r>
          </a:p>
        </p:txBody>
      </p:sp>
      <p:sp>
        <p:nvSpPr>
          <p:cNvPr id="3104" name="Text Box 32"/>
          <p:cNvSpPr txBox="1">
            <a:spLocks noChangeArrowheads="1"/>
          </p:cNvSpPr>
          <p:nvPr/>
        </p:nvSpPr>
        <p:spPr bwMode="auto">
          <a:xfrm>
            <a:off x="6624638" y="3886200"/>
            <a:ext cx="1354137" cy="641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3 – Major impact 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on residents. 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External visibility</a:t>
            </a:r>
          </a:p>
        </p:txBody>
      </p:sp>
      <p:sp>
        <p:nvSpPr>
          <p:cNvPr id="3105" name="Text Box 33"/>
          <p:cNvSpPr txBox="1">
            <a:spLocks noChangeArrowheads="1"/>
          </p:cNvSpPr>
          <p:nvPr/>
        </p:nvSpPr>
        <p:spPr bwMode="auto">
          <a:xfrm>
            <a:off x="6638925" y="2590800"/>
            <a:ext cx="1354138" cy="641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4 – Major impact 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on wider area. 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Regional visibility</a:t>
            </a:r>
          </a:p>
        </p:txBody>
      </p:sp>
      <p:sp>
        <p:nvSpPr>
          <p:cNvPr id="3106" name="Text Box 34"/>
          <p:cNvSpPr txBox="1">
            <a:spLocks noChangeArrowheads="1"/>
          </p:cNvSpPr>
          <p:nvPr/>
        </p:nvSpPr>
        <p:spPr bwMode="auto">
          <a:xfrm>
            <a:off x="6653213" y="1447800"/>
            <a:ext cx="1917700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5 – National visibility incl. 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Major media interest</a:t>
            </a:r>
          </a:p>
        </p:txBody>
      </p:sp>
      <p:sp>
        <p:nvSpPr>
          <p:cNvPr id="3107" name="Line 35"/>
          <p:cNvSpPr>
            <a:spLocks noChangeShapeType="1"/>
          </p:cNvSpPr>
          <p:nvPr/>
        </p:nvSpPr>
        <p:spPr bwMode="auto">
          <a:xfrm>
            <a:off x="8001000" y="3424238"/>
            <a:ext cx="7083425" cy="1587"/>
          </a:xfrm>
          <a:prstGeom prst="line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108" name="Line 36"/>
          <p:cNvSpPr>
            <a:spLocks noChangeShapeType="1"/>
          </p:cNvSpPr>
          <p:nvPr/>
        </p:nvSpPr>
        <p:spPr bwMode="auto">
          <a:xfrm flipV="1">
            <a:off x="8229600" y="2198688"/>
            <a:ext cx="6827838" cy="12700"/>
          </a:xfrm>
          <a:prstGeom prst="line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109" name="Text Box 37"/>
          <p:cNvSpPr txBox="1">
            <a:spLocks noChangeArrowheads="1"/>
          </p:cNvSpPr>
          <p:nvPr/>
        </p:nvSpPr>
        <p:spPr bwMode="auto">
          <a:xfrm>
            <a:off x="1016000" y="544513"/>
            <a:ext cx="4392613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7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 smtClean="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February 2020 Monthly </a:t>
            </a:r>
            <a:r>
              <a:rPr lang="en-GB" sz="1200" dirty="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High Level Risk Review   -  Key Risks</a:t>
            </a:r>
          </a:p>
        </p:txBody>
      </p:sp>
      <p:sp>
        <p:nvSpPr>
          <p:cNvPr id="3110" name="Text Box 38"/>
          <p:cNvSpPr txBox="1">
            <a:spLocks noChangeArrowheads="1"/>
          </p:cNvSpPr>
          <p:nvPr/>
        </p:nvSpPr>
        <p:spPr bwMode="auto">
          <a:xfrm>
            <a:off x="8596313" y="2573338"/>
            <a:ext cx="209550" cy="246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111" name="Oval 39"/>
          <p:cNvSpPr>
            <a:spLocks noChangeArrowheads="1"/>
          </p:cNvSpPr>
          <p:nvPr/>
        </p:nvSpPr>
        <p:spPr bwMode="auto">
          <a:xfrm>
            <a:off x="8866188" y="5943600"/>
            <a:ext cx="287337" cy="288925"/>
          </a:xfrm>
          <a:prstGeom prst="ellipse">
            <a:avLst/>
          </a:prstGeom>
          <a:solidFill>
            <a:srgbClr val="CCFF33"/>
          </a:solidFill>
          <a:ln w="2844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2</a:t>
            </a:r>
          </a:p>
        </p:txBody>
      </p:sp>
      <p:sp>
        <p:nvSpPr>
          <p:cNvPr id="3112" name="Oval 40"/>
          <p:cNvSpPr>
            <a:spLocks noChangeArrowheads="1"/>
          </p:cNvSpPr>
          <p:nvPr/>
        </p:nvSpPr>
        <p:spPr bwMode="auto">
          <a:xfrm>
            <a:off x="8864600" y="6161088"/>
            <a:ext cx="720725" cy="768350"/>
          </a:xfrm>
          <a:prstGeom prst="ellipse">
            <a:avLst/>
          </a:prstGeom>
          <a:solidFill>
            <a:srgbClr val="CCFF33"/>
          </a:solidFill>
          <a:ln w="28440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4</a:t>
            </a:r>
          </a:p>
        </p:txBody>
      </p:sp>
      <p:sp>
        <p:nvSpPr>
          <p:cNvPr id="3113" name="Oval 41"/>
          <p:cNvSpPr>
            <a:spLocks noChangeArrowheads="1"/>
          </p:cNvSpPr>
          <p:nvPr/>
        </p:nvSpPr>
        <p:spPr bwMode="auto">
          <a:xfrm>
            <a:off x="8864600" y="3857625"/>
            <a:ext cx="360363" cy="360363"/>
          </a:xfrm>
          <a:prstGeom prst="ellipse">
            <a:avLst/>
          </a:prstGeom>
          <a:solidFill>
            <a:srgbClr val="CCFF33"/>
          </a:solidFill>
          <a:ln w="2844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3</a:t>
            </a:r>
          </a:p>
        </p:txBody>
      </p:sp>
      <p:sp>
        <p:nvSpPr>
          <p:cNvPr id="3114" name="Oval 42"/>
          <p:cNvSpPr>
            <a:spLocks noChangeArrowheads="1"/>
          </p:cNvSpPr>
          <p:nvPr/>
        </p:nvSpPr>
        <p:spPr bwMode="auto">
          <a:xfrm>
            <a:off x="14336713" y="6521450"/>
            <a:ext cx="360362" cy="360363"/>
          </a:xfrm>
          <a:prstGeom prst="ellipse">
            <a:avLst/>
          </a:prstGeom>
          <a:solidFill>
            <a:srgbClr val="CCFF33"/>
          </a:solidFill>
          <a:ln w="28440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 dirty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5</a:t>
            </a:r>
          </a:p>
        </p:txBody>
      </p:sp>
      <p:sp>
        <p:nvSpPr>
          <p:cNvPr id="3115" name="Oval 43"/>
          <p:cNvSpPr>
            <a:spLocks noChangeArrowheads="1"/>
          </p:cNvSpPr>
          <p:nvPr/>
        </p:nvSpPr>
        <p:spPr bwMode="auto">
          <a:xfrm>
            <a:off x="13114338" y="10482263"/>
            <a:ext cx="304800" cy="144462"/>
          </a:xfrm>
          <a:prstGeom prst="ellipse">
            <a:avLst/>
          </a:prstGeom>
          <a:solidFill>
            <a:srgbClr val="FF99CC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116" name="Text Box 44"/>
          <p:cNvSpPr txBox="1">
            <a:spLocks noChangeArrowheads="1"/>
          </p:cNvSpPr>
          <p:nvPr/>
        </p:nvSpPr>
        <p:spPr bwMode="auto">
          <a:xfrm>
            <a:off x="8145463" y="8682038"/>
            <a:ext cx="2286000" cy="930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1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[C] = Controllable Risk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1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[NC] = Non-controllable Risk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100">
              <a:solidFill>
                <a:srgbClr val="000000"/>
              </a:solidFill>
              <a:latin typeface="Arial" charset="0"/>
              <a:ea typeface="Lucida Sans Unicode" charset="0"/>
              <a:cs typeface="Lucida Sans Unicode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1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Commercial Impact 1&gt;5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1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Financial Impact      1&gt;5</a:t>
            </a:r>
          </a:p>
        </p:txBody>
      </p:sp>
      <p:sp>
        <p:nvSpPr>
          <p:cNvPr id="3117" name="Text Box 45"/>
          <p:cNvSpPr txBox="1">
            <a:spLocks noChangeArrowheads="1"/>
          </p:cNvSpPr>
          <p:nvPr/>
        </p:nvSpPr>
        <p:spPr bwMode="auto">
          <a:xfrm>
            <a:off x="8216900" y="8393113"/>
            <a:ext cx="1655763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GUIDANCE NOTES</a:t>
            </a:r>
            <a:r>
              <a:rPr lang="en-GB" sz="16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 </a:t>
            </a:r>
          </a:p>
        </p:txBody>
      </p:sp>
      <p:sp>
        <p:nvSpPr>
          <p:cNvPr id="3118" name="Text Box 46"/>
          <p:cNvSpPr txBox="1">
            <a:spLocks noChangeArrowheads="1"/>
          </p:cNvSpPr>
          <p:nvPr/>
        </p:nvSpPr>
        <p:spPr bwMode="auto">
          <a:xfrm>
            <a:off x="12104688" y="8177213"/>
            <a:ext cx="1447800" cy="1143000"/>
          </a:xfrm>
          <a:prstGeom prst="rect">
            <a:avLst/>
          </a:prstGeom>
          <a:noFill/>
          <a:ln w="9360">
            <a:solidFill>
              <a:srgbClr val="000000"/>
            </a:solidFill>
            <a:prstDash val="sysDot"/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1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Interpreting a</a:t>
            </a:r>
            <a:br>
              <a:rPr lang="en-GB" sz="11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</a:br>
            <a:r>
              <a:rPr lang="en-GB" sz="11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Risk Globe: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000">
              <a:solidFill>
                <a:srgbClr val="000000"/>
              </a:solidFill>
              <a:latin typeface="Arial" charset="0"/>
              <a:ea typeface="Lucida Sans Unicode" charset="0"/>
              <a:cs typeface="Lucida Sans Unicode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9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Using 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9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Branches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9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to illustrate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000">
              <a:solidFill>
                <a:srgbClr val="000000"/>
              </a:solidFill>
              <a:latin typeface="Arial" charset="0"/>
              <a:ea typeface="Lucida Sans Unicode" charset="0"/>
              <a:cs typeface="Lucida Sans Unicode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000">
              <a:solidFill>
                <a:srgbClr val="000000"/>
              </a:solidFill>
              <a:latin typeface="Arial" charset="0"/>
              <a:ea typeface="Lucida Sans Unicode" charset="0"/>
              <a:cs typeface="Lucida Sans Unicode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000">
              <a:solidFill>
                <a:srgbClr val="000000"/>
              </a:solidFill>
              <a:latin typeface="Arial" charset="0"/>
              <a:ea typeface="Lucida Sans Unicode" charset="0"/>
              <a:cs typeface="Lucida Sans Unicode" charset="0"/>
            </a:endParaRP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000">
              <a:solidFill>
                <a:srgbClr val="000000"/>
              </a:solidFill>
              <a:latin typeface="Arial" charset="0"/>
              <a:ea typeface="Lucida Sans Unicode" charset="0"/>
              <a:cs typeface="Lucida Sans Unicode" charset="0"/>
            </a:endParaRPr>
          </a:p>
        </p:txBody>
      </p:sp>
      <p:sp>
        <p:nvSpPr>
          <p:cNvPr id="3119" name="Oval 47"/>
          <p:cNvSpPr>
            <a:spLocks noChangeArrowheads="1"/>
          </p:cNvSpPr>
          <p:nvPr/>
        </p:nvSpPr>
        <p:spPr bwMode="auto">
          <a:xfrm>
            <a:off x="12825413" y="8537575"/>
            <a:ext cx="685800" cy="685800"/>
          </a:xfrm>
          <a:prstGeom prst="ellipse">
            <a:avLst/>
          </a:prstGeom>
          <a:solidFill>
            <a:srgbClr val="CCFF33"/>
          </a:solidFill>
          <a:ln w="28440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e</a:t>
            </a:r>
          </a:p>
          <a:p>
            <a:pPr algn="ct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000">
              <a:solidFill>
                <a:srgbClr val="000000"/>
              </a:solidFill>
              <a:latin typeface="Arial" charset="0"/>
              <a:ea typeface="Lucida Sans Unicode" charset="0"/>
              <a:cs typeface="Lucida Sans Unicode" charset="0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000">
              <a:solidFill>
                <a:srgbClr val="000000"/>
              </a:solidFill>
              <a:latin typeface="Arial" charset="0"/>
              <a:ea typeface="Lucida Sans Unicode" charset="0"/>
              <a:cs typeface="Lucida Sans Unicode" charset="0"/>
            </a:endParaRPr>
          </a:p>
        </p:txBody>
      </p:sp>
      <p:sp>
        <p:nvSpPr>
          <p:cNvPr id="3120" name="Oval 48"/>
          <p:cNvSpPr>
            <a:spLocks noChangeArrowheads="1"/>
          </p:cNvSpPr>
          <p:nvPr/>
        </p:nvSpPr>
        <p:spPr bwMode="auto">
          <a:xfrm>
            <a:off x="13041313" y="8897938"/>
            <a:ext cx="381000" cy="228600"/>
          </a:xfrm>
          <a:prstGeom prst="ellipse">
            <a:avLst/>
          </a:prstGeom>
          <a:noFill/>
          <a:ln w="9360">
            <a:solidFill>
              <a:srgbClr val="000000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121" name="Oval 49"/>
          <p:cNvSpPr>
            <a:spLocks noChangeArrowheads="1"/>
          </p:cNvSpPr>
          <p:nvPr/>
        </p:nvSpPr>
        <p:spPr bwMode="auto">
          <a:xfrm>
            <a:off x="13904913" y="8466138"/>
            <a:ext cx="685800" cy="68580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122" name="Oval 50"/>
          <p:cNvSpPr>
            <a:spLocks noChangeArrowheads="1"/>
          </p:cNvSpPr>
          <p:nvPr/>
        </p:nvSpPr>
        <p:spPr bwMode="auto">
          <a:xfrm>
            <a:off x="13977938" y="9185275"/>
            <a:ext cx="533400" cy="53340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123" name="Oval 51"/>
          <p:cNvSpPr>
            <a:spLocks noChangeArrowheads="1"/>
          </p:cNvSpPr>
          <p:nvPr/>
        </p:nvSpPr>
        <p:spPr bwMode="auto">
          <a:xfrm>
            <a:off x="14049375" y="9832975"/>
            <a:ext cx="381000" cy="38100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124" name="Text Box 52"/>
          <p:cNvSpPr txBox="1">
            <a:spLocks noChangeArrowheads="1"/>
          </p:cNvSpPr>
          <p:nvPr/>
        </p:nvSpPr>
        <p:spPr bwMode="auto">
          <a:xfrm>
            <a:off x="14625638" y="10337800"/>
            <a:ext cx="576262" cy="215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rPr>
              <a:t>&lt; £1k</a:t>
            </a:r>
          </a:p>
        </p:txBody>
      </p:sp>
      <p:sp>
        <p:nvSpPr>
          <p:cNvPr id="3125" name="Oval 53"/>
          <p:cNvSpPr>
            <a:spLocks noChangeArrowheads="1"/>
          </p:cNvSpPr>
          <p:nvPr/>
        </p:nvSpPr>
        <p:spPr bwMode="auto">
          <a:xfrm>
            <a:off x="9224963" y="7024688"/>
            <a:ext cx="431800" cy="431800"/>
          </a:xfrm>
          <a:prstGeom prst="ellipse">
            <a:avLst/>
          </a:prstGeom>
          <a:solidFill>
            <a:srgbClr val="CCFF33"/>
          </a:solidFill>
          <a:ln w="2844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1</a:t>
            </a:r>
          </a:p>
        </p:txBody>
      </p:sp>
      <p:sp>
        <p:nvSpPr>
          <p:cNvPr id="3126" name="Oval 54"/>
          <p:cNvSpPr>
            <a:spLocks noChangeArrowheads="1"/>
          </p:cNvSpPr>
          <p:nvPr/>
        </p:nvSpPr>
        <p:spPr bwMode="auto">
          <a:xfrm>
            <a:off x="11601450" y="5873750"/>
            <a:ext cx="360363" cy="360363"/>
          </a:xfrm>
          <a:prstGeom prst="ellipse">
            <a:avLst/>
          </a:prstGeom>
          <a:solidFill>
            <a:srgbClr val="CCFF33"/>
          </a:solidFill>
          <a:ln w="28440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6</a:t>
            </a:r>
          </a:p>
        </p:txBody>
      </p:sp>
      <p:sp>
        <p:nvSpPr>
          <p:cNvPr id="3127" name="Oval 55"/>
          <p:cNvSpPr>
            <a:spLocks noChangeArrowheads="1"/>
          </p:cNvSpPr>
          <p:nvPr/>
        </p:nvSpPr>
        <p:spPr bwMode="auto">
          <a:xfrm>
            <a:off x="8497893" y="7011206"/>
            <a:ext cx="360363" cy="360362"/>
          </a:xfrm>
          <a:prstGeom prst="ellipse">
            <a:avLst/>
          </a:prstGeom>
          <a:solidFill>
            <a:srgbClr val="CCFF33"/>
          </a:solidFill>
          <a:ln w="28440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7</a:t>
            </a:r>
          </a:p>
        </p:txBody>
      </p:sp>
      <p:sp>
        <p:nvSpPr>
          <p:cNvPr id="3128" name="Oval 56"/>
          <p:cNvSpPr>
            <a:spLocks noChangeArrowheads="1"/>
          </p:cNvSpPr>
          <p:nvPr/>
        </p:nvSpPr>
        <p:spPr bwMode="auto">
          <a:xfrm>
            <a:off x="9296400" y="5945188"/>
            <a:ext cx="360363" cy="360362"/>
          </a:xfrm>
          <a:prstGeom prst="ellipse">
            <a:avLst/>
          </a:prstGeom>
          <a:solidFill>
            <a:srgbClr val="CCFF33"/>
          </a:solidFill>
          <a:ln w="2844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8</a:t>
            </a:r>
          </a:p>
        </p:txBody>
      </p:sp>
      <p:sp>
        <p:nvSpPr>
          <p:cNvPr id="59" name="Oval 57"/>
          <p:cNvSpPr>
            <a:spLocks noChangeArrowheads="1"/>
          </p:cNvSpPr>
          <p:nvPr/>
        </p:nvSpPr>
        <p:spPr bwMode="auto">
          <a:xfrm>
            <a:off x="13039764" y="3409144"/>
            <a:ext cx="533400" cy="533400"/>
          </a:xfrm>
          <a:prstGeom prst="ellipse">
            <a:avLst/>
          </a:prstGeom>
          <a:solidFill>
            <a:srgbClr val="00B0F0"/>
          </a:solidFill>
          <a:ln w="1584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 dirty="0" smtClean="0">
                <a:solidFill>
                  <a:srgbClr val="000000"/>
                </a:solidFill>
                <a:ea typeface="Lucida Sans Unicode" charset="0"/>
                <a:cs typeface="Lucida Sans Unicode" charset="0"/>
              </a:rPr>
              <a:t>11</a:t>
            </a:r>
            <a:endParaRPr lang="en-GB" sz="1200" dirty="0">
              <a:solidFill>
                <a:srgbClr val="000000"/>
              </a:solidFill>
              <a:ea typeface="Lucida Sans Unicode" charset="0"/>
              <a:cs typeface="Lucida Sans Unicode" charset="0"/>
            </a:endParaRPr>
          </a:p>
        </p:txBody>
      </p:sp>
      <p:sp>
        <p:nvSpPr>
          <p:cNvPr id="3" name="Flowchart: Connector 2"/>
          <p:cNvSpPr/>
          <p:nvPr/>
        </p:nvSpPr>
        <p:spPr bwMode="auto">
          <a:xfrm>
            <a:off x="10306050" y="6701631"/>
            <a:ext cx="431800" cy="323057"/>
          </a:xfrm>
          <a:prstGeom prst="flowChartConnector">
            <a:avLst/>
          </a:prstGeom>
          <a:solidFill>
            <a:srgbClr val="D2E571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GB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6" charset="0"/>
              </a:rPr>
              <a:t>16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Lucida Sans Unicode"/>
        <a:cs typeface="Lucida Sans Unicode"/>
      </a:majorFont>
      <a:minorFont>
        <a:latin typeface="Times New Roman"/>
        <a:ea typeface="Lucida Sans Unicode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166</Words>
  <Application>Microsoft Office PowerPoint</Application>
  <PresentationFormat>Custom</PresentationFormat>
  <Paragraphs>73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BPC Risk Model</dc:title>
  <dc:creator>Ed Bannock</dc:creator>
  <cp:lastModifiedBy>parishclerk</cp:lastModifiedBy>
  <cp:revision>109</cp:revision>
  <cp:lastPrinted>1601-01-01T00:00:00Z</cp:lastPrinted>
  <dcterms:created xsi:type="dcterms:W3CDTF">1601-01-01T00:00:00Z</dcterms:created>
  <dcterms:modified xsi:type="dcterms:W3CDTF">2021-03-16T11:29:26Z</dcterms:modified>
</cp:coreProperties>
</file>